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9" roundtripDataSignature="AMtx7mjgO+kTaoMqRZYtT+3PKdANtBmc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06d3a8c233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206d3a8c233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06d3a8c233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206d3a8c233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06d3a8c233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206d3a8c233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6d3a8c233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206d3a8c233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06d3a8c233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g206d3a8c233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06d3a8c233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g206d3a8c233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6d3a8c233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g206d3a8c233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06d3a8c233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g206d3a8c233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06d3a8c233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g206d3a8c233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8385907861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g18385907861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06d3a8c233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g206d3a8c233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06d3a8c233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g206d3a8c233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06d3a8c233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g206d3a8c233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06d3a8c233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g206d3a8c233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06d3a8c233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g206d3a8c233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06d3a8c233_0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g206d3a8c233_0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06d3a8c233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g206d3a8c233_0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06d3a8c233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g206d3a8c233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8385907861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g18385907861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06d3a8c233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g206d3a8c233_0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06d3a8c233_0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g206d3a8c233_0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06d3a8c233_0_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g206d3a8c233_0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06d3a8c233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g206d3a8c233_0_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06d3a8c233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g206d3a8c233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06d3a8c233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g206d3a8c233_0_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06d3a8c233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2" name="Google Shape;292;g206d3a8c233_0_1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06d3a8c233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g206d3a8c233_0_2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06d3a8c233_0_2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g206d3a8c233_0_2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06d3a8c233_0_2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g206d3a8c233_0_2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06d3a8c23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g206d3a8c23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06d3a8c233_0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g206d3a8c233_0_2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06d3a8c233_0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g206d3a8c233_0_2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06d3a8c233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 name="Google Shape;328;g206d3a8c233_0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06d3a8c233_0_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g206d3a8c233_0_2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06d3a8c233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g206d3a8c233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06d3a8c233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206d3a8c233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faef2d547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g1faef2d547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06d3a8c233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g206d3a8c233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06d3a8c233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206d3a8c233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7"/>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7"/>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7"/>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3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0"/>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31"/>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2"/>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2"/>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32"/>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32"/>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32"/>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4"/>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34"/>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5"/>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p:nvPr>
            <p:ph idx="2" type="pic"/>
          </p:nvPr>
        </p:nvSpPr>
        <p:spPr>
          <a:xfrm>
            <a:off x="3887391" y="740569"/>
            <a:ext cx="4629150" cy="3655219"/>
          </a:xfrm>
          <a:prstGeom prst="rect">
            <a:avLst/>
          </a:prstGeom>
          <a:noFill/>
          <a:ln>
            <a:noFill/>
          </a:ln>
        </p:spPr>
      </p:sp>
      <p:sp>
        <p:nvSpPr>
          <p:cNvPr id="64" name="Google Shape;64;p35"/>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6"/>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BDD"/>
        </a:solidFill>
      </p:bgPr>
    </p:bg>
    <p:spTree>
      <p:nvGrpSpPr>
        <p:cNvPr id="83" name="Shape 83"/>
        <p:cNvGrpSpPr/>
        <p:nvPr/>
      </p:nvGrpSpPr>
      <p:grpSpPr>
        <a:xfrm>
          <a:off x="0" y="0"/>
          <a:ext cx="0" cy="0"/>
          <a:chOff x="0" y="0"/>
          <a:chExt cx="0" cy="0"/>
        </a:xfrm>
      </p:grpSpPr>
      <p:pic>
        <p:nvPicPr>
          <p:cNvPr descr="Text&#10;&#10;Description automatically generated" id="84" name="Google Shape;84;p1"/>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g206d3a8c233_0_30"/>
          <p:cNvSpPr txBox="1"/>
          <p:nvPr/>
        </p:nvSpPr>
        <p:spPr>
          <a:xfrm>
            <a:off x="490193" y="197962"/>
            <a:ext cx="8238900" cy="60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Top-30 Law School Graduates and Judicial Clerkships, 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American Bar Association; National Association for Law Placement; </a:t>
            </a:r>
            <a:r>
              <a:rPr i="1" lang="en-US" sz="1000">
                <a:solidFill>
                  <a:schemeClr val="dk1"/>
                </a:solidFill>
                <a:latin typeface="Palatino"/>
                <a:ea typeface="Palatino"/>
                <a:cs typeface="Palatino"/>
                <a:sym typeface="Palatino"/>
              </a:rPr>
              <a:t>U.S. News &amp; World Report</a:t>
            </a:r>
            <a:endParaRPr b="0" i="1" sz="1400" u="none" cap="none" strike="noStrike">
              <a:solidFill>
                <a:srgbClr val="000000"/>
              </a:solidFill>
              <a:latin typeface="Arial"/>
              <a:ea typeface="Arial"/>
              <a:cs typeface="Arial"/>
              <a:sym typeface="Arial"/>
            </a:endParaRPr>
          </a:p>
        </p:txBody>
      </p:sp>
      <p:pic>
        <p:nvPicPr>
          <p:cNvPr id="138" name="Google Shape;138;g206d3a8c233_0_30"/>
          <p:cNvPicPr preferRelativeResize="0"/>
          <p:nvPr/>
        </p:nvPicPr>
        <p:blipFill rotWithShape="1">
          <a:blip r:embed="rId3">
            <a:alphaModFix/>
          </a:blip>
          <a:srcRect b="0" l="4123" r="2999" t="0"/>
          <a:stretch/>
        </p:blipFill>
        <p:spPr>
          <a:xfrm>
            <a:off x="490200" y="1036500"/>
            <a:ext cx="8038451" cy="26072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pic>
        <p:nvPicPr>
          <p:cNvPr id="143" name="Google Shape;143;p4"/>
          <p:cNvPicPr preferRelativeResize="0"/>
          <p:nvPr/>
        </p:nvPicPr>
        <p:blipFill rotWithShape="1">
          <a:blip r:embed="rId3">
            <a:alphaModFix/>
          </a:blip>
          <a:srcRect b="0" l="12800" r="14223" t="0"/>
          <a:stretch/>
        </p:blipFill>
        <p:spPr>
          <a:xfrm>
            <a:off x="1425075" y="999250"/>
            <a:ext cx="6293847" cy="4055349"/>
          </a:xfrm>
          <a:prstGeom prst="rect">
            <a:avLst/>
          </a:prstGeom>
          <a:noFill/>
          <a:ln>
            <a:noFill/>
          </a:ln>
        </p:spPr>
      </p:pic>
      <p:sp>
        <p:nvSpPr>
          <p:cNvPr id="144" name="Google Shape;144;p4"/>
          <p:cNvSpPr txBox="1"/>
          <p:nvPr/>
        </p:nvSpPr>
        <p:spPr>
          <a:xfrm>
            <a:off x="490200" y="197946"/>
            <a:ext cx="8238900" cy="801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Minority Enrollment at Top 30 Law Schools of Respective Year vs. Percentage of</a:t>
            </a:r>
            <a:endParaRPr>
              <a:solidFill>
                <a:schemeClr val="dk1"/>
              </a:solidFill>
              <a:latin typeface="Palatino"/>
              <a:ea typeface="Palatino"/>
              <a:cs typeface="Palatino"/>
              <a:sym typeface="Palatino"/>
            </a:endParaRPr>
          </a:p>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Federal Clerks, 2011–21</a:t>
            </a:r>
            <a:endParaRPr>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American Bar Association; National Association for Law Placement; </a:t>
            </a:r>
            <a:r>
              <a:rPr i="1" lang="en-US" sz="1000">
                <a:solidFill>
                  <a:schemeClr val="dk1"/>
                </a:solidFill>
                <a:latin typeface="Palatino"/>
                <a:ea typeface="Palatino"/>
                <a:cs typeface="Palatino"/>
                <a:sym typeface="Palatino"/>
              </a:rPr>
              <a:t>U.S. News &amp; World Report</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pic>
        <p:nvPicPr>
          <p:cNvPr id="149" name="Google Shape;149;g206d3a8c233_0_47"/>
          <p:cNvPicPr preferRelativeResize="0"/>
          <p:nvPr/>
        </p:nvPicPr>
        <p:blipFill rotWithShape="1">
          <a:blip r:embed="rId3">
            <a:alphaModFix/>
          </a:blip>
          <a:srcRect b="0" l="0" r="0" t="-15420"/>
          <a:stretch/>
        </p:blipFill>
        <p:spPr>
          <a:xfrm>
            <a:off x="507425" y="999250"/>
            <a:ext cx="8172073" cy="1754750"/>
          </a:xfrm>
          <a:prstGeom prst="rect">
            <a:avLst/>
          </a:prstGeom>
          <a:noFill/>
          <a:ln>
            <a:noFill/>
          </a:ln>
        </p:spPr>
      </p:pic>
      <p:sp>
        <p:nvSpPr>
          <p:cNvPr id="150" name="Google Shape;150;g206d3a8c233_0_47"/>
          <p:cNvSpPr txBox="1"/>
          <p:nvPr/>
        </p:nvSpPr>
        <p:spPr>
          <a:xfrm>
            <a:off x="490200" y="197946"/>
            <a:ext cx="8238900" cy="801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Satisfaction with Mentorship Received in Law School</a:t>
            </a:r>
            <a:endParaRPr>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2022 Portrait Project Survey</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pic>
        <p:nvPicPr>
          <p:cNvPr id="155" name="Google Shape;155;g206d3a8c233_0_54"/>
          <p:cNvPicPr preferRelativeResize="0"/>
          <p:nvPr/>
        </p:nvPicPr>
        <p:blipFill rotWithShape="1">
          <a:blip r:embed="rId3">
            <a:alphaModFix/>
          </a:blip>
          <a:srcRect b="0" l="12547" r="14502" t="0"/>
          <a:stretch/>
        </p:blipFill>
        <p:spPr>
          <a:xfrm>
            <a:off x="1098225" y="999250"/>
            <a:ext cx="6620698" cy="3509900"/>
          </a:xfrm>
          <a:prstGeom prst="rect">
            <a:avLst/>
          </a:prstGeom>
          <a:noFill/>
          <a:ln>
            <a:noFill/>
          </a:ln>
        </p:spPr>
      </p:pic>
      <p:sp>
        <p:nvSpPr>
          <p:cNvPr id="156" name="Google Shape;156;g206d3a8c233_0_54"/>
          <p:cNvSpPr txBox="1"/>
          <p:nvPr/>
        </p:nvSpPr>
        <p:spPr>
          <a:xfrm>
            <a:off x="490200" y="197946"/>
            <a:ext cx="8238900" cy="801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Students Expected to Owe Over $100k, by Year and Race</a:t>
            </a:r>
            <a:endParaRPr>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Law Student Survey of Student Engagement</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g206d3a8c233_0_61"/>
          <p:cNvSpPr txBox="1"/>
          <p:nvPr/>
        </p:nvSpPr>
        <p:spPr>
          <a:xfrm>
            <a:off x="490193" y="197962"/>
            <a:ext cx="8238900" cy="60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Employer Types by Race/Ethnicity, 2020</a:t>
            </a:r>
            <a:r>
              <a:rPr b="0" i="0" lang="en-US" sz="1400" u="none" cap="none" strike="noStrike">
                <a:solidFill>
                  <a:schemeClr val="dk1"/>
                </a:solidFill>
                <a:latin typeface="Palatino"/>
                <a:ea typeface="Palatino"/>
                <a:cs typeface="Palatino"/>
                <a:sym typeface="Palatino"/>
              </a:rPr>
              <a:t>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National Association for Law Placement</a:t>
            </a:r>
            <a:endParaRPr b="0" i="0" sz="1400" u="none" cap="none" strike="noStrike">
              <a:solidFill>
                <a:srgbClr val="000000"/>
              </a:solidFill>
              <a:latin typeface="Arial"/>
              <a:ea typeface="Arial"/>
              <a:cs typeface="Arial"/>
              <a:sym typeface="Arial"/>
            </a:endParaRPr>
          </a:p>
        </p:txBody>
      </p:sp>
      <p:pic>
        <p:nvPicPr>
          <p:cNvPr id="162" name="Google Shape;162;g206d3a8c233_0_61"/>
          <p:cNvPicPr preferRelativeResize="0"/>
          <p:nvPr/>
        </p:nvPicPr>
        <p:blipFill rotWithShape="1">
          <a:blip r:embed="rId3">
            <a:alphaModFix/>
          </a:blip>
          <a:srcRect b="0" l="3347" r="3412" t="0"/>
          <a:stretch/>
        </p:blipFill>
        <p:spPr>
          <a:xfrm>
            <a:off x="536975" y="1006225"/>
            <a:ext cx="7991675" cy="3218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g206d3a8c233_0_68"/>
          <p:cNvSpPr txBox="1"/>
          <p:nvPr/>
        </p:nvSpPr>
        <p:spPr>
          <a:xfrm>
            <a:off x="490193" y="197962"/>
            <a:ext cx="8238900" cy="60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a:solidFill>
                  <a:schemeClr val="dk1"/>
                </a:solidFill>
                <a:latin typeface="Palatino"/>
                <a:ea typeface="Palatino"/>
                <a:cs typeface="Palatino"/>
                <a:sym typeface="Palatino"/>
              </a:rPr>
              <a:t>Demographics of Law Firms, 2020</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Minority Corporate Counsel Association Diversity Survey Report</a:t>
            </a:r>
            <a:endParaRPr b="0" i="0" sz="1400" u="none" cap="none" strike="noStrike">
              <a:solidFill>
                <a:srgbClr val="000000"/>
              </a:solidFill>
              <a:latin typeface="Arial"/>
              <a:ea typeface="Arial"/>
              <a:cs typeface="Arial"/>
              <a:sym typeface="Arial"/>
            </a:endParaRPr>
          </a:p>
        </p:txBody>
      </p:sp>
      <p:pic>
        <p:nvPicPr>
          <p:cNvPr id="168" name="Google Shape;168;g206d3a8c233_0_68"/>
          <p:cNvPicPr preferRelativeResize="0"/>
          <p:nvPr/>
        </p:nvPicPr>
        <p:blipFill rotWithShape="1">
          <a:blip r:embed="rId3">
            <a:alphaModFix/>
          </a:blip>
          <a:srcRect b="-1173" l="4068" r="3671" t="0"/>
          <a:stretch/>
        </p:blipFill>
        <p:spPr>
          <a:xfrm>
            <a:off x="994950" y="1006225"/>
            <a:ext cx="7229399" cy="3142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g206d3a8c233_0_75"/>
          <p:cNvSpPr txBox="1"/>
          <p:nvPr/>
        </p:nvSpPr>
        <p:spPr>
          <a:xfrm>
            <a:off x="490193" y="197962"/>
            <a:ext cx="8238900" cy="60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a:solidFill>
                  <a:schemeClr val="dk1"/>
                </a:solidFill>
                <a:latin typeface="Palatino"/>
                <a:ea typeface="Palatino"/>
                <a:cs typeface="Palatino"/>
                <a:sym typeface="Palatino"/>
              </a:rPr>
              <a:t>Percentage of Lawyers in Business Sector by Race/Ethnicity, 2012-13</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American Bar Foundation; NALP Foundation for Law Career Research and Education</a:t>
            </a:r>
            <a:endParaRPr b="0" i="0" sz="1400" u="none" cap="none" strike="noStrike">
              <a:solidFill>
                <a:srgbClr val="000000"/>
              </a:solidFill>
              <a:latin typeface="Arial"/>
              <a:ea typeface="Arial"/>
              <a:cs typeface="Arial"/>
              <a:sym typeface="Arial"/>
            </a:endParaRPr>
          </a:p>
        </p:txBody>
      </p:sp>
      <p:pic>
        <p:nvPicPr>
          <p:cNvPr id="174" name="Google Shape;174;g206d3a8c233_0_75"/>
          <p:cNvPicPr preferRelativeResize="0"/>
          <p:nvPr/>
        </p:nvPicPr>
        <p:blipFill rotWithShape="1">
          <a:blip r:embed="rId3">
            <a:alphaModFix/>
          </a:blip>
          <a:srcRect b="-90482" l="0" r="0" t="-7380"/>
          <a:stretch/>
        </p:blipFill>
        <p:spPr>
          <a:xfrm>
            <a:off x="994950" y="1006225"/>
            <a:ext cx="7229399" cy="3142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g206d3a8c233_0_82"/>
          <p:cNvSpPr txBox="1"/>
          <p:nvPr/>
        </p:nvSpPr>
        <p:spPr>
          <a:xfrm>
            <a:off x="490200" y="197946"/>
            <a:ext cx="8238900" cy="80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Employment Settings 12 Years into Practice Among Lawyers Who Were at Midsize</a:t>
            </a:r>
            <a:endParaRPr>
              <a:solidFill>
                <a:schemeClr val="dk1"/>
              </a:solidFill>
              <a:latin typeface="Palatino"/>
              <a:ea typeface="Palatino"/>
              <a:cs typeface="Palatino"/>
              <a:sym typeface="Palatino"/>
            </a:endParaRPr>
          </a:p>
          <a:p>
            <a:pPr indent="0" lvl="0" marL="0" marR="0" rtl="0" algn="l">
              <a:lnSpc>
                <a:spcPct val="100000"/>
              </a:lnSpc>
              <a:spcBef>
                <a:spcPts val="0"/>
              </a:spcBef>
              <a:spcAft>
                <a:spcPts val="0"/>
              </a:spcAft>
              <a:buClr>
                <a:srgbClr val="000000"/>
              </a:buClr>
              <a:buSzPts val="1100"/>
              <a:buFont typeface="Arial"/>
              <a:buNone/>
            </a:pPr>
            <a:r>
              <a:rPr lang="en-US">
                <a:solidFill>
                  <a:schemeClr val="dk1"/>
                </a:solidFill>
                <a:latin typeface="Palatino"/>
                <a:ea typeface="Palatino"/>
                <a:cs typeface="Palatino"/>
                <a:sym typeface="Palatino"/>
              </a:rPr>
              <a:t>to Large Firms in Second Year of Practice, by Race/Ethnicity, 2012-13</a:t>
            </a:r>
            <a:endParaRPr>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American Bar Foundation</a:t>
            </a:r>
            <a:endParaRPr b="0" i="0" sz="1400" u="none" cap="none" strike="noStrike">
              <a:solidFill>
                <a:srgbClr val="000000"/>
              </a:solidFill>
              <a:latin typeface="Arial"/>
              <a:ea typeface="Arial"/>
              <a:cs typeface="Arial"/>
              <a:sym typeface="Arial"/>
            </a:endParaRPr>
          </a:p>
        </p:txBody>
      </p:sp>
      <p:pic>
        <p:nvPicPr>
          <p:cNvPr id="180" name="Google Shape;180;g206d3a8c233_0_82"/>
          <p:cNvPicPr preferRelativeResize="0"/>
          <p:nvPr/>
        </p:nvPicPr>
        <p:blipFill rotWithShape="1">
          <a:blip r:embed="rId3">
            <a:alphaModFix/>
          </a:blip>
          <a:srcRect b="-29954" l="0" r="0" t="0"/>
          <a:stretch/>
        </p:blipFill>
        <p:spPr>
          <a:xfrm>
            <a:off x="531675" y="1048100"/>
            <a:ext cx="8080650" cy="3142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g206d3a8c233_0_88"/>
          <p:cNvSpPr txBox="1"/>
          <p:nvPr/>
        </p:nvSpPr>
        <p:spPr>
          <a:xfrm>
            <a:off x="490200" y="197946"/>
            <a:ext cx="8238900" cy="80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a:solidFill>
                  <a:schemeClr val="dk1"/>
                </a:solidFill>
                <a:latin typeface="Palatino"/>
                <a:ea typeface="Palatino"/>
                <a:cs typeface="Palatino"/>
                <a:sym typeface="Palatino"/>
              </a:rPr>
              <a:t>Demographics of Fortune 1000 General Counsels, 2020</a:t>
            </a:r>
            <a:endParaRPr>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Minority Corporate Counsel Association</a:t>
            </a:r>
            <a:endParaRPr b="0" i="0" sz="1400" u="none" cap="none" strike="noStrike">
              <a:solidFill>
                <a:srgbClr val="000000"/>
              </a:solidFill>
              <a:latin typeface="Arial"/>
              <a:ea typeface="Arial"/>
              <a:cs typeface="Arial"/>
              <a:sym typeface="Arial"/>
            </a:endParaRPr>
          </a:p>
        </p:txBody>
      </p:sp>
      <p:pic>
        <p:nvPicPr>
          <p:cNvPr id="186" name="Google Shape;186;g206d3a8c233_0_88"/>
          <p:cNvPicPr preferRelativeResize="0"/>
          <p:nvPr/>
        </p:nvPicPr>
        <p:blipFill rotWithShape="1">
          <a:blip r:embed="rId3">
            <a:alphaModFix/>
          </a:blip>
          <a:srcRect b="-4318" l="1000" r="921" t="0"/>
          <a:stretch/>
        </p:blipFill>
        <p:spPr>
          <a:xfrm>
            <a:off x="531675" y="1048100"/>
            <a:ext cx="8080650" cy="3142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g206d3a8c233_0_95"/>
          <p:cNvSpPr txBox="1"/>
          <p:nvPr/>
        </p:nvSpPr>
        <p:spPr>
          <a:xfrm>
            <a:off x="490200" y="197946"/>
            <a:ext cx="8238900" cy="80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a:solidFill>
                  <a:schemeClr val="dk1"/>
                </a:solidFill>
                <a:latin typeface="Palatino"/>
                <a:ea typeface="Palatino"/>
                <a:cs typeface="Palatino"/>
                <a:sym typeface="Palatino"/>
              </a:rPr>
              <a:t>Demographics of Assistant U.S. Attorneys, 2021</a:t>
            </a:r>
            <a:endParaRPr>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Office of Personnel Management, Federal Workforce Data, Diversity Cubes Dec. 2021</a:t>
            </a:r>
            <a:endParaRPr b="0" i="0" sz="1400" u="none" cap="none" strike="noStrike">
              <a:solidFill>
                <a:srgbClr val="000000"/>
              </a:solidFill>
              <a:latin typeface="Arial"/>
              <a:ea typeface="Arial"/>
              <a:cs typeface="Arial"/>
              <a:sym typeface="Arial"/>
            </a:endParaRPr>
          </a:p>
        </p:txBody>
      </p:sp>
      <p:pic>
        <p:nvPicPr>
          <p:cNvPr id="192" name="Google Shape;192;g206d3a8c233_0_95"/>
          <p:cNvPicPr preferRelativeResize="0"/>
          <p:nvPr/>
        </p:nvPicPr>
        <p:blipFill rotWithShape="1">
          <a:blip r:embed="rId3">
            <a:alphaModFix/>
          </a:blip>
          <a:srcRect b="0" l="0" r="0" t="1497"/>
          <a:stretch/>
        </p:blipFill>
        <p:spPr>
          <a:xfrm>
            <a:off x="531675" y="965875"/>
            <a:ext cx="8080650" cy="3358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BDD"/>
        </a:solidFill>
      </p:bgPr>
    </p:bg>
    <p:spTree>
      <p:nvGrpSpPr>
        <p:cNvPr id="88" name="Shape 88"/>
        <p:cNvGrpSpPr/>
        <p:nvPr/>
      </p:nvGrpSpPr>
      <p:grpSpPr>
        <a:xfrm>
          <a:off x="0" y="0"/>
          <a:ext cx="0" cy="0"/>
          <a:chOff x="0" y="0"/>
          <a:chExt cx="0" cy="0"/>
        </a:xfrm>
      </p:grpSpPr>
      <p:sp>
        <p:nvSpPr>
          <p:cNvPr id="89" name="Google Shape;89;g18385907861_0_25"/>
          <p:cNvSpPr txBox="1"/>
          <p:nvPr/>
        </p:nvSpPr>
        <p:spPr>
          <a:xfrm>
            <a:off x="490193" y="511443"/>
            <a:ext cx="8238900" cy="379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6189A6"/>
                </a:solidFill>
                <a:latin typeface="Palatino"/>
                <a:ea typeface="Palatino"/>
                <a:cs typeface="Palatino"/>
                <a:sym typeface="Palatino"/>
              </a:rPr>
              <a:t>Acknowledgments</a:t>
            </a:r>
            <a:endParaRPr b="0" i="0" sz="2400" u="none" cap="none" strike="noStrike">
              <a:solidFill>
                <a:srgbClr val="6189A6"/>
              </a:solidFill>
              <a:latin typeface="Palatino"/>
              <a:ea typeface="Palatino"/>
              <a:cs typeface="Palatino"/>
              <a:sym typeface="Palatino"/>
            </a:endParaRPr>
          </a:p>
        </p:txBody>
      </p:sp>
      <p:sp>
        <p:nvSpPr>
          <p:cNvPr id="90" name="Google Shape;90;g18385907861_0_25"/>
          <p:cNvSpPr txBox="1"/>
          <p:nvPr/>
        </p:nvSpPr>
        <p:spPr>
          <a:xfrm>
            <a:off x="490200" y="1062328"/>
            <a:ext cx="8238900" cy="3765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Palatino"/>
                <a:ea typeface="Palatino"/>
                <a:cs typeface="Palatino"/>
                <a:sym typeface="Palatino"/>
              </a:rPr>
              <a:t>The Portrait Project received generous support from the American Bar Foundation, National Asian Pacific American Bar Association, the Oscar M. Ruebhausen Fund and Dean Heather Gerken at Yale Law School, and Northwestern University Pritzker School of Law. The project also received financial support from the Asian American Bar Association–Bay Area, Asian American Bar Association of New York, Asian American Law Fund of New York, Asian Pacific American Bar Association–Silicon Valley, Arnold &amp; Porter, Davis Polk, Davis Wright Tremaine, Haynes &amp; Boone, Latham &amp; Watkins, Silvia Chin, Carol F. Lee, and an anonymous donor.</a:t>
            </a:r>
            <a:endParaRPr b="0" i="0" sz="2200" u="none" cap="none" strike="noStrike">
              <a:solidFill>
                <a:schemeClr val="dk1"/>
              </a:solidFill>
              <a:latin typeface="Palatino"/>
              <a:ea typeface="Palatino"/>
              <a:cs typeface="Palatino"/>
              <a:sym typeface="Palatin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g206d3a8c233_0_102"/>
          <p:cNvSpPr txBox="1"/>
          <p:nvPr/>
        </p:nvSpPr>
        <p:spPr>
          <a:xfrm>
            <a:off x="490200" y="197946"/>
            <a:ext cx="8238900" cy="80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a:solidFill>
                  <a:schemeClr val="dk1"/>
                </a:solidFill>
                <a:latin typeface="Palatino"/>
                <a:ea typeface="Palatino"/>
                <a:cs typeface="Palatino"/>
                <a:sym typeface="Palatino"/>
              </a:rPr>
              <a:t>Demographics of “General Attorneys” in the U.S. Government, 2021</a:t>
            </a:r>
            <a:endParaRPr>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Office of Personnel Management, Federal Workforce Data, Diversity Cubes Dec. 2021</a:t>
            </a:r>
            <a:endParaRPr b="0" i="0" sz="1400" u="none" cap="none" strike="noStrike">
              <a:solidFill>
                <a:srgbClr val="000000"/>
              </a:solidFill>
              <a:latin typeface="Arial"/>
              <a:ea typeface="Arial"/>
              <a:cs typeface="Arial"/>
              <a:sym typeface="Arial"/>
            </a:endParaRPr>
          </a:p>
        </p:txBody>
      </p:sp>
      <p:pic>
        <p:nvPicPr>
          <p:cNvPr id="198" name="Google Shape;198;g206d3a8c233_0_102"/>
          <p:cNvPicPr preferRelativeResize="0"/>
          <p:nvPr/>
        </p:nvPicPr>
        <p:blipFill rotWithShape="1">
          <a:blip r:embed="rId3">
            <a:alphaModFix/>
          </a:blip>
          <a:srcRect b="1801" l="0" r="0" t="2367"/>
          <a:stretch/>
        </p:blipFill>
        <p:spPr>
          <a:xfrm>
            <a:off x="531675" y="907225"/>
            <a:ext cx="8080650" cy="35770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g206d3a8c233_0_109"/>
          <p:cNvSpPr txBox="1"/>
          <p:nvPr/>
        </p:nvSpPr>
        <p:spPr>
          <a:xfrm>
            <a:off x="490200" y="197946"/>
            <a:ext cx="8238900" cy="80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a:solidFill>
                  <a:schemeClr val="dk1"/>
                </a:solidFill>
                <a:latin typeface="Palatino"/>
                <a:ea typeface="Palatino"/>
                <a:cs typeface="Palatino"/>
                <a:sym typeface="Palatino"/>
              </a:rPr>
              <a:t>Federal Judges, 2022</a:t>
            </a:r>
            <a:endParaRPr>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Federal Judicial Center</a:t>
            </a:r>
            <a:endParaRPr b="0" i="0" sz="1400" u="none" cap="none" strike="noStrike">
              <a:solidFill>
                <a:srgbClr val="000000"/>
              </a:solidFill>
              <a:latin typeface="Arial"/>
              <a:ea typeface="Arial"/>
              <a:cs typeface="Arial"/>
              <a:sym typeface="Arial"/>
            </a:endParaRPr>
          </a:p>
        </p:txBody>
      </p:sp>
      <p:pic>
        <p:nvPicPr>
          <p:cNvPr id="204" name="Google Shape;204;g206d3a8c233_0_109"/>
          <p:cNvPicPr preferRelativeResize="0"/>
          <p:nvPr/>
        </p:nvPicPr>
        <p:blipFill rotWithShape="1">
          <a:blip r:embed="rId3">
            <a:alphaModFix/>
          </a:blip>
          <a:srcRect b="0" l="2015" r="2015" t="0"/>
          <a:stretch/>
        </p:blipFill>
        <p:spPr>
          <a:xfrm>
            <a:off x="531675" y="907225"/>
            <a:ext cx="8080650" cy="35770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206d3a8c233_0_116"/>
          <p:cNvSpPr txBox="1"/>
          <p:nvPr/>
        </p:nvSpPr>
        <p:spPr>
          <a:xfrm>
            <a:off x="490200" y="197946"/>
            <a:ext cx="8238900" cy="80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a:solidFill>
                  <a:schemeClr val="dk1"/>
                </a:solidFill>
                <a:latin typeface="Palatino"/>
                <a:ea typeface="Palatino"/>
                <a:cs typeface="Palatino"/>
                <a:sym typeface="Palatino"/>
              </a:rPr>
              <a:t>Federal Judges, 2022</a:t>
            </a:r>
            <a:endParaRPr>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Federal Judicial Center</a:t>
            </a:r>
            <a:endParaRPr b="0" i="0" sz="1400" u="none" cap="none" strike="noStrike">
              <a:solidFill>
                <a:srgbClr val="000000"/>
              </a:solidFill>
              <a:latin typeface="Arial"/>
              <a:ea typeface="Arial"/>
              <a:cs typeface="Arial"/>
              <a:sym typeface="Arial"/>
            </a:endParaRPr>
          </a:p>
        </p:txBody>
      </p:sp>
      <p:pic>
        <p:nvPicPr>
          <p:cNvPr id="210" name="Google Shape;210;g206d3a8c233_0_116"/>
          <p:cNvPicPr preferRelativeResize="0"/>
          <p:nvPr/>
        </p:nvPicPr>
        <p:blipFill rotWithShape="1">
          <a:blip r:embed="rId3">
            <a:alphaModFix/>
          </a:blip>
          <a:srcRect b="0" l="2015" r="2015" t="0"/>
          <a:stretch/>
        </p:blipFill>
        <p:spPr>
          <a:xfrm>
            <a:off x="531675" y="907225"/>
            <a:ext cx="8080650" cy="35770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18"/>
          <p:cNvSpPr txBox="1"/>
          <p:nvPr/>
        </p:nvSpPr>
        <p:spPr>
          <a:xfrm>
            <a:off x="490193" y="197961"/>
            <a:ext cx="8239027" cy="11815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alatino"/>
                <a:ea typeface="Palatino"/>
                <a:cs typeface="Palatino"/>
                <a:sym typeface="Palatino"/>
              </a:rPr>
              <a:t>Satisfaction with Current Employment by Practice Setting</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216" name="Google Shape;216;p18"/>
          <p:cNvPicPr preferRelativeResize="0"/>
          <p:nvPr/>
        </p:nvPicPr>
        <p:blipFill rotWithShape="1">
          <a:blip r:embed="rId3">
            <a:alphaModFix/>
          </a:blip>
          <a:srcRect b="1895" l="0" r="0" t="1904"/>
          <a:stretch/>
        </p:blipFill>
        <p:spPr>
          <a:xfrm>
            <a:off x="1160659" y="1259986"/>
            <a:ext cx="6822682" cy="348348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45"/>
          <p:cNvSpPr/>
          <p:nvPr/>
        </p:nvSpPr>
        <p:spPr>
          <a:xfrm>
            <a:off x="3050056" y="954427"/>
            <a:ext cx="877163"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0800" u="none" cap="none" strike="noStrike">
                <a:solidFill>
                  <a:srgbClr val="6189A6"/>
                </a:solidFill>
                <a:latin typeface="Palatino"/>
                <a:ea typeface="Palatino"/>
                <a:cs typeface="Palatino"/>
                <a:sym typeface="Palatino"/>
              </a:rPr>
              <a:t>8</a:t>
            </a:r>
            <a:endParaRPr/>
          </a:p>
        </p:txBody>
      </p:sp>
      <p:sp>
        <p:nvSpPr>
          <p:cNvPr id="222" name="Google Shape;222;p45"/>
          <p:cNvSpPr txBox="1"/>
          <p:nvPr/>
        </p:nvSpPr>
        <p:spPr>
          <a:xfrm>
            <a:off x="3144548" y="2606375"/>
            <a:ext cx="3693968" cy="11310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50" u="none" cap="none" strike="noStrike">
                <a:solidFill>
                  <a:srgbClr val="000000"/>
                </a:solidFill>
                <a:latin typeface="Palatino"/>
                <a:ea typeface="Palatino"/>
                <a:cs typeface="Palatino"/>
                <a:sym typeface="Palatino"/>
              </a:rPr>
              <a:t>of 2,396 elected prosecutors in the United States in 2019 were Asian Americans</a:t>
            </a:r>
            <a:endParaRPr/>
          </a:p>
        </p:txBody>
      </p:sp>
      <p:sp>
        <p:nvSpPr>
          <p:cNvPr id="223" name="Google Shape;223;p45"/>
          <p:cNvSpPr txBox="1"/>
          <p:nvPr/>
        </p:nvSpPr>
        <p:spPr>
          <a:xfrm>
            <a:off x="788772" y="4333290"/>
            <a:ext cx="8239027" cy="3170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Women’s Donor Network, PP 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g206d3a8c233_0_128"/>
          <p:cNvSpPr txBox="1"/>
          <p:nvPr/>
        </p:nvSpPr>
        <p:spPr>
          <a:xfrm>
            <a:off x="490200" y="197950"/>
            <a:ext cx="83148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Motivations for Changing Practice Settings</a:t>
            </a:r>
            <a:endParaRPr i="1" sz="1100">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229" name="Google Shape;229;g206d3a8c233_0_128"/>
          <p:cNvPicPr preferRelativeResize="0"/>
          <p:nvPr/>
        </p:nvPicPr>
        <p:blipFill rotWithShape="1">
          <a:blip r:embed="rId3">
            <a:alphaModFix/>
          </a:blip>
          <a:srcRect b="0" l="-13504" r="-14258" t="-928"/>
          <a:stretch/>
        </p:blipFill>
        <p:spPr>
          <a:xfrm>
            <a:off x="1076875" y="1259974"/>
            <a:ext cx="6822702" cy="36764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g206d3a8c233_0_121"/>
          <p:cNvSpPr txBox="1"/>
          <p:nvPr/>
        </p:nvSpPr>
        <p:spPr>
          <a:xfrm>
            <a:off x="490200" y="197950"/>
            <a:ext cx="83148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Motivations for Changing to Specific Practice Settings</a:t>
            </a:r>
            <a:endParaRPr/>
          </a:p>
          <a:p>
            <a:pPr indent="0" lvl="0" marL="0" marR="0" rtl="0" algn="l">
              <a:lnSpc>
                <a:spcPct val="100000"/>
              </a:lnSpc>
              <a:spcBef>
                <a:spcPts val="600"/>
              </a:spcBef>
              <a:spcAft>
                <a:spcPts val="0"/>
              </a:spcAft>
              <a:buClr>
                <a:schemeClr val="dk1"/>
              </a:buClr>
              <a:buSzPts val="1100"/>
              <a:buFont typeface="Arial"/>
              <a:buNone/>
            </a:pPr>
            <a:r>
              <a:rPr i="1" lang="en-US" sz="1100">
                <a:solidFill>
                  <a:schemeClr val="dk1"/>
                </a:solidFill>
                <a:latin typeface="Palatino"/>
                <a:ea typeface="Palatino"/>
                <a:cs typeface="Palatino"/>
                <a:sym typeface="Palatino"/>
              </a:rPr>
              <a:t>This figure shows, for each practice setting and reason for changing settings, the percentage of respondents desiring that practice setting who cited the reason among their three most significant.</a:t>
            </a:r>
            <a:endParaRPr i="1" sz="1100">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235" name="Google Shape;235;g206d3a8c233_0_121"/>
          <p:cNvPicPr preferRelativeResize="0"/>
          <p:nvPr/>
        </p:nvPicPr>
        <p:blipFill rotWithShape="1">
          <a:blip r:embed="rId3">
            <a:alphaModFix/>
          </a:blip>
          <a:srcRect b="0" l="-17113" r="-17006" t="0"/>
          <a:stretch/>
        </p:blipFill>
        <p:spPr>
          <a:xfrm>
            <a:off x="1076875" y="1209724"/>
            <a:ext cx="6822702" cy="3676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g206d3a8c233_0_135"/>
          <p:cNvSpPr txBox="1"/>
          <p:nvPr/>
        </p:nvSpPr>
        <p:spPr>
          <a:xfrm>
            <a:off x="490200" y="197950"/>
            <a:ext cx="83148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Perceived Barriers to Career Advancement</a:t>
            </a:r>
            <a:endParaRPr i="1" sz="1100">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241" name="Google Shape;241;g206d3a8c233_0_135"/>
          <p:cNvPicPr preferRelativeResize="0"/>
          <p:nvPr/>
        </p:nvPicPr>
        <p:blipFill rotWithShape="1">
          <a:blip r:embed="rId3">
            <a:alphaModFix/>
          </a:blip>
          <a:srcRect b="109" l="0" r="0" t="109"/>
          <a:stretch/>
        </p:blipFill>
        <p:spPr>
          <a:xfrm>
            <a:off x="1076875" y="1259974"/>
            <a:ext cx="6822702" cy="36764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g206d3a8c233_0_142"/>
          <p:cNvSpPr txBox="1"/>
          <p:nvPr/>
        </p:nvSpPr>
        <p:spPr>
          <a:xfrm>
            <a:off x="490200" y="197950"/>
            <a:ext cx="83148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Workplace Behaviors</a:t>
            </a:r>
            <a:endParaRPr i="1" sz="1100">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247" name="Google Shape;247;g206d3a8c233_0_142"/>
          <p:cNvPicPr preferRelativeResize="0"/>
          <p:nvPr/>
        </p:nvPicPr>
        <p:blipFill rotWithShape="1">
          <a:blip r:embed="rId3">
            <a:alphaModFix/>
          </a:blip>
          <a:srcRect b="-2669" l="3225" r="4608" t="0"/>
          <a:stretch/>
        </p:blipFill>
        <p:spPr>
          <a:xfrm>
            <a:off x="754775" y="1379350"/>
            <a:ext cx="7547699" cy="3132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g206d3a8c233_0_149"/>
          <p:cNvSpPr txBox="1"/>
          <p:nvPr/>
        </p:nvSpPr>
        <p:spPr>
          <a:xfrm>
            <a:off x="612250" y="197950"/>
            <a:ext cx="83148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Traits Associated with Asian American Lawyers</a:t>
            </a:r>
            <a:endParaRPr i="1" sz="1100">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253" name="Google Shape;253;g206d3a8c233_0_149"/>
          <p:cNvPicPr preferRelativeResize="0"/>
          <p:nvPr/>
        </p:nvPicPr>
        <p:blipFill rotWithShape="1">
          <a:blip r:embed="rId3">
            <a:alphaModFix/>
          </a:blip>
          <a:srcRect b="-3717" l="-34394" r="-42533" t="-3717"/>
          <a:stretch/>
        </p:blipFill>
        <p:spPr>
          <a:xfrm>
            <a:off x="862200" y="628450"/>
            <a:ext cx="8064850" cy="45150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BDD"/>
        </a:solidFill>
      </p:bgPr>
    </p:bg>
    <p:spTree>
      <p:nvGrpSpPr>
        <p:cNvPr id="94" name="Shape 94"/>
        <p:cNvGrpSpPr/>
        <p:nvPr/>
      </p:nvGrpSpPr>
      <p:grpSpPr>
        <a:xfrm>
          <a:off x="0" y="0"/>
          <a:ext cx="0" cy="0"/>
          <a:chOff x="0" y="0"/>
          <a:chExt cx="0" cy="0"/>
        </a:xfrm>
      </p:grpSpPr>
      <p:sp>
        <p:nvSpPr>
          <p:cNvPr id="95" name="Google Shape;95;g18385907861_0_30"/>
          <p:cNvSpPr txBox="1"/>
          <p:nvPr/>
        </p:nvSpPr>
        <p:spPr>
          <a:xfrm>
            <a:off x="490193" y="511443"/>
            <a:ext cx="8238900" cy="379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6189A6"/>
                </a:solidFill>
                <a:latin typeface="Palatino"/>
                <a:ea typeface="Palatino"/>
                <a:cs typeface="Palatino"/>
                <a:sym typeface="Palatino"/>
              </a:rPr>
              <a:t>Main findings</a:t>
            </a:r>
            <a:endParaRPr b="0" i="0" sz="2400" u="none" cap="none" strike="noStrike">
              <a:solidFill>
                <a:srgbClr val="6189A6"/>
              </a:solidFill>
              <a:latin typeface="Palatino"/>
              <a:ea typeface="Palatino"/>
              <a:cs typeface="Palatino"/>
              <a:sym typeface="Palatino"/>
            </a:endParaRPr>
          </a:p>
        </p:txBody>
      </p:sp>
      <p:sp>
        <p:nvSpPr>
          <p:cNvPr id="96" name="Google Shape;96;g18385907861_0_30"/>
          <p:cNvSpPr txBox="1"/>
          <p:nvPr/>
        </p:nvSpPr>
        <p:spPr>
          <a:xfrm>
            <a:off x="490200" y="1062329"/>
            <a:ext cx="8238900" cy="3673500"/>
          </a:xfrm>
          <a:prstGeom prst="rect">
            <a:avLst/>
          </a:prstGeom>
          <a:noFill/>
          <a:ln>
            <a:noFill/>
          </a:ln>
        </p:spPr>
        <p:txBody>
          <a:bodyPr anchorCtr="0" anchor="t" bIns="0" lIns="0" spcFirstLastPara="1" rIns="0" wrap="square" tIns="0">
            <a:noAutofit/>
          </a:bodyPr>
          <a:lstStyle/>
          <a:p>
            <a:pPr indent="-361950" lvl="0" marL="457200" marR="0" rtl="0" algn="l">
              <a:lnSpc>
                <a:spcPct val="100000"/>
              </a:lnSpc>
              <a:spcBef>
                <a:spcPts val="0"/>
              </a:spcBef>
              <a:spcAft>
                <a:spcPts val="0"/>
              </a:spcAft>
              <a:buClr>
                <a:schemeClr val="dk1"/>
              </a:buClr>
              <a:buSzPts val="2100"/>
              <a:buFont typeface="Palatino"/>
              <a:buChar char="●"/>
            </a:pPr>
            <a:r>
              <a:rPr b="0" i="0" lang="en-US" sz="2100" u="none" cap="none" strike="noStrike">
                <a:solidFill>
                  <a:schemeClr val="dk1"/>
                </a:solidFill>
                <a:latin typeface="Palatino"/>
                <a:ea typeface="Palatino"/>
                <a:cs typeface="Palatino"/>
                <a:sym typeface="Palatino"/>
              </a:rPr>
              <a:t>Asian American attorneys indicated greater engagement with social and political issues, along with a desire to change and improve society.</a:t>
            </a:r>
            <a:endParaRPr b="0" i="0" sz="2100" u="none" cap="none" strike="noStrike">
              <a:solidFill>
                <a:schemeClr val="dk1"/>
              </a:solidFill>
              <a:latin typeface="Palatino"/>
              <a:ea typeface="Palatino"/>
              <a:cs typeface="Palatino"/>
              <a:sym typeface="Palatino"/>
            </a:endParaRPr>
          </a:p>
          <a:p>
            <a:pPr indent="-361950" lvl="0" marL="457200" marR="0" rtl="0" algn="l">
              <a:lnSpc>
                <a:spcPct val="100000"/>
              </a:lnSpc>
              <a:spcBef>
                <a:spcPts val="800"/>
              </a:spcBef>
              <a:spcAft>
                <a:spcPts val="0"/>
              </a:spcAft>
              <a:buClr>
                <a:schemeClr val="dk1"/>
              </a:buClr>
              <a:buSzPts val="2100"/>
              <a:buFont typeface="Palatino"/>
              <a:buChar char="●"/>
            </a:pPr>
            <a:r>
              <a:rPr b="0" i="0" lang="en-US" sz="2100" u="none" cap="none" strike="noStrike">
                <a:solidFill>
                  <a:schemeClr val="dk1"/>
                </a:solidFill>
                <a:latin typeface="Palatino"/>
                <a:ea typeface="Palatino"/>
                <a:cs typeface="Palatino"/>
                <a:sym typeface="Palatino"/>
              </a:rPr>
              <a:t>Underrepresentation of Asian Americans in the top ranks of the legal profession persists. But there has been progress </a:t>
            </a:r>
            <a:r>
              <a:rPr lang="en-US" sz="2100">
                <a:solidFill>
                  <a:schemeClr val="dk1"/>
                </a:solidFill>
                <a:latin typeface="Palatino"/>
                <a:ea typeface="Palatino"/>
                <a:cs typeface="Palatino"/>
                <a:sym typeface="Palatino"/>
              </a:rPr>
              <a:t>among</a:t>
            </a:r>
            <a:r>
              <a:rPr b="0" i="0" lang="en-US" sz="2100" u="none" cap="none" strike="noStrike">
                <a:solidFill>
                  <a:schemeClr val="dk1"/>
                </a:solidFill>
                <a:latin typeface="Palatino"/>
                <a:ea typeface="Palatino"/>
                <a:cs typeface="Palatino"/>
                <a:sym typeface="Palatino"/>
              </a:rPr>
              <a:t> federal judges and general counsel, and law school enrollment has rebounded somewhat from a 20-year low.</a:t>
            </a:r>
            <a:endParaRPr b="0" i="0" sz="2100" u="none" cap="none" strike="noStrike">
              <a:solidFill>
                <a:schemeClr val="dk1"/>
              </a:solidFill>
              <a:latin typeface="Palatino"/>
              <a:ea typeface="Palatino"/>
              <a:cs typeface="Palatino"/>
              <a:sym typeface="Palatino"/>
            </a:endParaRPr>
          </a:p>
          <a:p>
            <a:pPr indent="-361950" lvl="0" marL="457200" marR="0" rtl="0" algn="l">
              <a:lnSpc>
                <a:spcPct val="100000"/>
              </a:lnSpc>
              <a:spcBef>
                <a:spcPts val="800"/>
              </a:spcBef>
              <a:spcAft>
                <a:spcPts val="800"/>
              </a:spcAft>
              <a:buClr>
                <a:schemeClr val="dk1"/>
              </a:buClr>
              <a:buSzPts val="2100"/>
              <a:buFont typeface="Palatino"/>
              <a:buChar char="●"/>
            </a:pPr>
            <a:r>
              <a:rPr b="0" i="0" lang="en-US" sz="2100" u="none" cap="none" strike="noStrike">
                <a:solidFill>
                  <a:schemeClr val="dk1"/>
                </a:solidFill>
                <a:latin typeface="Palatino"/>
                <a:ea typeface="Palatino"/>
                <a:cs typeface="Palatino"/>
                <a:sym typeface="Palatino"/>
              </a:rPr>
              <a:t>Greater institutional support would likely reduce barriers to advancement and improve the professional lives of Asian American attorneys.</a:t>
            </a:r>
            <a:endParaRPr b="0" i="0" sz="2100" u="none" cap="none" strike="noStrike">
              <a:solidFill>
                <a:schemeClr val="dk1"/>
              </a:solidFill>
              <a:latin typeface="Palatino"/>
              <a:ea typeface="Palatino"/>
              <a:cs typeface="Palatino"/>
              <a:sym typeface="Palatin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g206d3a8c233_0_156"/>
          <p:cNvSpPr txBox="1"/>
          <p:nvPr/>
        </p:nvSpPr>
        <p:spPr>
          <a:xfrm>
            <a:off x="490200" y="197950"/>
            <a:ext cx="83148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Mental Health Challenges</a:t>
            </a:r>
            <a:endParaRPr i="1" sz="1100">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259" name="Google Shape;259;g206d3a8c233_0_156"/>
          <p:cNvPicPr preferRelativeResize="0"/>
          <p:nvPr/>
        </p:nvPicPr>
        <p:blipFill rotWithShape="1">
          <a:blip r:embed="rId3">
            <a:alphaModFix/>
          </a:blip>
          <a:srcRect b="960" l="0" r="0" t="1029"/>
          <a:stretch/>
        </p:blipFill>
        <p:spPr>
          <a:xfrm>
            <a:off x="754775" y="1217200"/>
            <a:ext cx="7547699" cy="3543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g206d3a8c233_0_163"/>
          <p:cNvSpPr txBox="1"/>
          <p:nvPr/>
        </p:nvSpPr>
        <p:spPr>
          <a:xfrm>
            <a:off x="490200" y="197950"/>
            <a:ext cx="83148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Experiences While or as a Result of Seeking Mental Health Treatment</a:t>
            </a:r>
            <a:endParaRPr i="1" sz="1100">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265" name="Google Shape;265;g206d3a8c233_0_163"/>
          <p:cNvPicPr preferRelativeResize="0"/>
          <p:nvPr/>
        </p:nvPicPr>
        <p:blipFill rotWithShape="1">
          <a:blip r:embed="rId3">
            <a:alphaModFix/>
          </a:blip>
          <a:srcRect b="2509" l="0" r="0" t="-2510"/>
          <a:stretch/>
        </p:blipFill>
        <p:spPr>
          <a:xfrm>
            <a:off x="627400" y="1259975"/>
            <a:ext cx="7722476" cy="36764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g206d3a8c233_0_170"/>
          <p:cNvSpPr txBox="1"/>
          <p:nvPr/>
        </p:nvSpPr>
        <p:spPr>
          <a:xfrm>
            <a:off x="490200" y="197950"/>
            <a:ext cx="83148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Reasons for Not Seeking Mental Health Treatment</a:t>
            </a:r>
            <a:endParaRPr i="1" sz="1100">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271" name="Google Shape;271;g206d3a8c233_0_170"/>
          <p:cNvPicPr preferRelativeResize="0"/>
          <p:nvPr/>
        </p:nvPicPr>
        <p:blipFill rotWithShape="1">
          <a:blip r:embed="rId3">
            <a:alphaModFix/>
          </a:blip>
          <a:srcRect b="0" l="149" r="159" t="0"/>
          <a:stretch/>
        </p:blipFill>
        <p:spPr>
          <a:xfrm>
            <a:off x="627400" y="1259975"/>
            <a:ext cx="7722476" cy="367647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g206d3a8c233_0_177"/>
          <p:cNvSpPr txBox="1"/>
          <p:nvPr/>
        </p:nvSpPr>
        <p:spPr>
          <a:xfrm>
            <a:off x="490200" y="197950"/>
            <a:ext cx="83148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Mental Health Challenges by Debt Burden</a:t>
            </a:r>
            <a:endParaRPr i="1" sz="1100">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277" name="Google Shape;277;g206d3a8c233_0_177"/>
          <p:cNvPicPr preferRelativeResize="0"/>
          <p:nvPr/>
        </p:nvPicPr>
        <p:blipFill rotWithShape="1">
          <a:blip r:embed="rId3">
            <a:alphaModFix/>
          </a:blip>
          <a:srcRect b="3158" l="0" r="0" t="-2483"/>
          <a:stretch/>
        </p:blipFill>
        <p:spPr>
          <a:xfrm>
            <a:off x="754775" y="1217200"/>
            <a:ext cx="7547699" cy="35434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g206d3a8c233_0_184"/>
          <p:cNvSpPr txBox="1"/>
          <p:nvPr/>
        </p:nvSpPr>
        <p:spPr>
          <a:xfrm>
            <a:off x="490200" y="197950"/>
            <a:ext cx="83148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Mental Health Challenges by Age</a:t>
            </a:r>
            <a:endParaRPr i="1" sz="1100">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283" name="Google Shape;283;g206d3a8c233_0_184"/>
          <p:cNvPicPr preferRelativeResize="0"/>
          <p:nvPr/>
        </p:nvPicPr>
        <p:blipFill rotWithShape="1">
          <a:blip r:embed="rId3">
            <a:alphaModFix/>
          </a:blip>
          <a:srcRect b="0" l="-7218" r="-5928" t="0"/>
          <a:stretch/>
        </p:blipFill>
        <p:spPr>
          <a:xfrm>
            <a:off x="754775" y="1217200"/>
            <a:ext cx="7547699" cy="37362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sp>
        <p:nvSpPr>
          <p:cNvPr id="288" name="Google Shape;288;g206d3a8c233_0_191"/>
          <p:cNvSpPr txBox="1"/>
          <p:nvPr/>
        </p:nvSpPr>
        <p:spPr>
          <a:xfrm>
            <a:off x="490200" y="197950"/>
            <a:ext cx="81894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Experiences While or as a Result of Seeking Mental Health Treatment by Age</a:t>
            </a:r>
            <a:endParaRPr i="1" sz="1100">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289" name="Google Shape;289;g206d3a8c233_0_191"/>
          <p:cNvPicPr preferRelativeResize="0"/>
          <p:nvPr/>
        </p:nvPicPr>
        <p:blipFill rotWithShape="1">
          <a:blip r:embed="rId3">
            <a:alphaModFix/>
          </a:blip>
          <a:srcRect b="0" l="-14865" r="-14852" t="0"/>
          <a:stretch/>
        </p:blipFill>
        <p:spPr>
          <a:xfrm>
            <a:off x="754775" y="1217200"/>
            <a:ext cx="7547699" cy="3736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g206d3a8c233_0_198"/>
          <p:cNvSpPr txBox="1"/>
          <p:nvPr/>
        </p:nvSpPr>
        <p:spPr>
          <a:xfrm>
            <a:off x="490200" y="197950"/>
            <a:ext cx="81894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Mental Health Challenges by Gender</a:t>
            </a:r>
            <a:endParaRPr i="1" sz="1100">
              <a:solidFill>
                <a:schemeClr val="dk1"/>
              </a:solidFill>
              <a:latin typeface="Palatino"/>
              <a:ea typeface="Palatino"/>
              <a:cs typeface="Palatino"/>
              <a:sym typeface="Palatino"/>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295" name="Google Shape;295;g206d3a8c233_0_198"/>
          <p:cNvPicPr preferRelativeResize="0"/>
          <p:nvPr/>
        </p:nvPicPr>
        <p:blipFill rotWithShape="1">
          <a:blip r:embed="rId3">
            <a:alphaModFix/>
          </a:blip>
          <a:srcRect b="0" l="5031" r="7769" t="0"/>
          <a:stretch/>
        </p:blipFill>
        <p:spPr>
          <a:xfrm>
            <a:off x="754775" y="1217200"/>
            <a:ext cx="7547699" cy="3736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g206d3a8c233_0_205"/>
          <p:cNvSpPr txBox="1"/>
          <p:nvPr/>
        </p:nvSpPr>
        <p:spPr>
          <a:xfrm>
            <a:off x="490200" y="197950"/>
            <a:ext cx="8189400" cy="617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Change in Professional Activities from March 2020</a:t>
            </a:r>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301" name="Google Shape;301;g206d3a8c233_0_205"/>
          <p:cNvPicPr preferRelativeResize="0"/>
          <p:nvPr/>
        </p:nvPicPr>
        <p:blipFill rotWithShape="1">
          <a:blip r:embed="rId3">
            <a:alphaModFix/>
          </a:blip>
          <a:srcRect b="-2301" l="0" r="0" t="0"/>
          <a:stretch/>
        </p:blipFill>
        <p:spPr>
          <a:xfrm>
            <a:off x="532125" y="1083150"/>
            <a:ext cx="8147973" cy="25884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g206d3a8c233_0_211"/>
          <p:cNvSpPr txBox="1"/>
          <p:nvPr/>
        </p:nvSpPr>
        <p:spPr>
          <a:xfrm>
            <a:off x="490200" y="197950"/>
            <a:ext cx="8189400" cy="617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Change in AAPI Activities from March 2020</a:t>
            </a:r>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307" name="Google Shape;307;g206d3a8c233_0_211"/>
          <p:cNvPicPr preferRelativeResize="0"/>
          <p:nvPr/>
        </p:nvPicPr>
        <p:blipFill rotWithShape="1">
          <a:blip r:embed="rId3">
            <a:alphaModFix/>
          </a:blip>
          <a:srcRect b="-19817" l="0" r="0" t="0"/>
          <a:stretch/>
        </p:blipFill>
        <p:spPr>
          <a:xfrm>
            <a:off x="532125" y="1083150"/>
            <a:ext cx="8147973" cy="25884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g206d3a8c233_0_217"/>
          <p:cNvSpPr txBox="1"/>
          <p:nvPr/>
        </p:nvSpPr>
        <p:spPr>
          <a:xfrm>
            <a:off x="490200" y="197950"/>
            <a:ext cx="8189400" cy="617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Change in Advocacy or Support for Black Community Since March 2020</a:t>
            </a:r>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313" name="Google Shape;313;g206d3a8c233_0_217"/>
          <p:cNvPicPr preferRelativeResize="0"/>
          <p:nvPr/>
        </p:nvPicPr>
        <p:blipFill rotWithShape="1">
          <a:blip r:embed="rId3">
            <a:alphaModFix/>
          </a:blip>
          <a:srcRect b="-4558" l="3840" r="3840" t="0"/>
          <a:stretch/>
        </p:blipFill>
        <p:spPr>
          <a:xfrm>
            <a:off x="532125" y="1083150"/>
            <a:ext cx="8147972" cy="2588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g206d3a8c233_0_0"/>
          <p:cNvSpPr txBox="1"/>
          <p:nvPr/>
        </p:nvSpPr>
        <p:spPr>
          <a:xfrm>
            <a:off x="490193" y="197962"/>
            <a:ext cx="8238900" cy="60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Asian or Pacific Islander JD Enrollment, 1971–2021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American Bar Association</a:t>
            </a:r>
            <a:endParaRPr b="0" i="0" sz="1400" u="none" cap="none" strike="noStrike">
              <a:solidFill>
                <a:srgbClr val="000000"/>
              </a:solidFill>
              <a:latin typeface="Arial"/>
              <a:ea typeface="Arial"/>
              <a:cs typeface="Arial"/>
              <a:sym typeface="Arial"/>
            </a:endParaRPr>
          </a:p>
        </p:txBody>
      </p:sp>
      <p:pic>
        <p:nvPicPr>
          <p:cNvPr id="102" name="Google Shape;102;g206d3a8c233_0_0"/>
          <p:cNvPicPr preferRelativeResize="0"/>
          <p:nvPr/>
        </p:nvPicPr>
        <p:blipFill rotWithShape="1">
          <a:blip r:embed="rId3">
            <a:alphaModFix/>
          </a:blip>
          <a:srcRect b="0" l="0" r="0" t="0"/>
          <a:stretch/>
        </p:blipFill>
        <p:spPr>
          <a:xfrm>
            <a:off x="490200" y="827075"/>
            <a:ext cx="8039926" cy="3478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g206d3a8c233_0_223"/>
          <p:cNvSpPr txBox="1"/>
          <p:nvPr/>
        </p:nvSpPr>
        <p:spPr>
          <a:xfrm>
            <a:off x="490200" y="197950"/>
            <a:ext cx="81894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Political Activity</a:t>
            </a:r>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319" name="Google Shape;319;g206d3a8c233_0_223"/>
          <p:cNvPicPr preferRelativeResize="0"/>
          <p:nvPr/>
        </p:nvPicPr>
        <p:blipFill rotWithShape="1">
          <a:blip r:embed="rId3">
            <a:alphaModFix/>
          </a:blip>
          <a:srcRect b="-4025" l="0" r="0" t="0"/>
          <a:stretch/>
        </p:blipFill>
        <p:spPr>
          <a:xfrm>
            <a:off x="489850" y="1217200"/>
            <a:ext cx="8189399" cy="30492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g206d3a8c233_0_229"/>
          <p:cNvSpPr txBox="1"/>
          <p:nvPr/>
        </p:nvSpPr>
        <p:spPr>
          <a:xfrm>
            <a:off x="490200" y="197950"/>
            <a:ext cx="81894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Thoughts About Running for Office</a:t>
            </a:r>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325" name="Google Shape;325;g206d3a8c233_0_229"/>
          <p:cNvPicPr preferRelativeResize="0"/>
          <p:nvPr/>
        </p:nvPicPr>
        <p:blipFill rotWithShape="1">
          <a:blip r:embed="rId3">
            <a:alphaModFix/>
          </a:blip>
          <a:srcRect b="-6281" l="0" r="0" t="0"/>
          <a:stretch/>
        </p:blipFill>
        <p:spPr>
          <a:xfrm>
            <a:off x="489850" y="1217200"/>
            <a:ext cx="8189399" cy="30492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g206d3a8c233_0_235"/>
          <p:cNvSpPr txBox="1"/>
          <p:nvPr/>
        </p:nvSpPr>
        <p:spPr>
          <a:xfrm>
            <a:off x="490200" y="197950"/>
            <a:ext cx="81894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Satisfaction with Workplace Support</a:t>
            </a:r>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331" name="Google Shape;331;g206d3a8c233_0_235"/>
          <p:cNvPicPr preferRelativeResize="0"/>
          <p:nvPr/>
        </p:nvPicPr>
        <p:blipFill rotWithShape="1">
          <a:blip r:embed="rId3">
            <a:alphaModFix/>
          </a:blip>
          <a:srcRect b="-31995" l="954" r="659" t="0"/>
          <a:stretch/>
        </p:blipFill>
        <p:spPr>
          <a:xfrm>
            <a:off x="489850" y="1217200"/>
            <a:ext cx="8189399" cy="30492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g206d3a8c233_0_241"/>
          <p:cNvSpPr txBox="1"/>
          <p:nvPr/>
        </p:nvSpPr>
        <p:spPr>
          <a:xfrm>
            <a:off x="490200" y="197950"/>
            <a:ext cx="8189400" cy="118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Perceptions of Physical Safety</a:t>
            </a:r>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337" name="Google Shape;337;g206d3a8c233_0_241"/>
          <p:cNvPicPr preferRelativeResize="0"/>
          <p:nvPr/>
        </p:nvPicPr>
        <p:blipFill rotWithShape="1">
          <a:blip r:embed="rId3">
            <a:alphaModFix/>
          </a:blip>
          <a:srcRect b="-54249" l="3941" r="5033" t="0"/>
          <a:stretch/>
        </p:blipFill>
        <p:spPr>
          <a:xfrm>
            <a:off x="489850" y="1217200"/>
            <a:ext cx="8189399" cy="3049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g206d3a8c233_0_7"/>
          <p:cNvSpPr txBox="1"/>
          <p:nvPr/>
        </p:nvSpPr>
        <p:spPr>
          <a:xfrm>
            <a:off x="490193" y="197962"/>
            <a:ext cx="8238900" cy="60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Minority Percentage of Total JD Enrollment by Tier, 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American Bar Association; </a:t>
            </a:r>
            <a:r>
              <a:rPr i="1" lang="en-US" sz="1000">
                <a:solidFill>
                  <a:schemeClr val="dk1"/>
                </a:solidFill>
                <a:latin typeface="Palatino"/>
                <a:ea typeface="Palatino"/>
                <a:cs typeface="Palatino"/>
                <a:sym typeface="Palatino"/>
              </a:rPr>
              <a:t>U.S. News &amp; World Report</a:t>
            </a:r>
            <a:endParaRPr b="0" i="1" sz="1400" u="none" cap="none" strike="noStrike">
              <a:solidFill>
                <a:srgbClr val="000000"/>
              </a:solidFill>
              <a:latin typeface="Arial"/>
              <a:ea typeface="Arial"/>
              <a:cs typeface="Arial"/>
              <a:sym typeface="Arial"/>
            </a:endParaRPr>
          </a:p>
        </p:txBody>
      </p:sp>
      <p:pic>
        <p:nvPicPr>
          <p:cNvPr id="108" name="Google Shape;108;g206d3a8c233_0_7"/>
          <p:cNvPicPr preferRelativeResize="0"/>
          <p:nvPr/>
        </p:nvPicPr>
        <p:blipFill rotWithShape="1">
          <a:blip r:embed="rId3">
            <a:alphaModFix/>
          </a:blip>
          <a:srcRect b="396" l="0" r="0" t="386"/>
          <a:stretch/>
        </p:blipFill>
        <p:spPr>
          <a:xfrm>
            <a:off x="490200" y="827075"/>
            <a:ext cx="8039926" cy="3478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g206d3a8c233_0_14"/>
          <p:cNvSpPr txBox="1"/>
          <p:nvPr/>
        </p:nvSpPr>
        <p:spPr>
          <a:xfrm>
            <a:off x="490193" y="197962"/>
            <a:ext cx="8238900" cy="60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Distribution of Each Racial or Ethnic Group Across Tiers, 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American Bar Association; </a:t>
            </a:r>
            <a:r>
              <a:rPr i="1" lang="en-US" sz="1000">
                <a:solidFill>
                  <a:schemeClr val="dk1"/>
                </a:solidFill>
                <a:latin typeface="Palatino"/>
                <a:ea typeface="Palatino"/>
                <a:cs typeface="Palatino"/>
                <a:sym typeface="Palatino"/>
              </a:rPr>
              <a:t>U.S. News &amp; World Report</a:t>
            </a:r>
            <a:endParaRPr b="0" i="1" sz="1400" u="none" cap="none" strike="noStrike">
              <a:solidFill>
                <a:srgbClr val="000000"/>
              </a:solidFill>
              <a:latin typeface="Arial"/>
              <a:ea typeface="Arial"/>
              <a:cs typeface="Arial"/>
              <a:sym typeface="Arial"/>
            </a:endParaRPr>
          </a:p>
        </p:txBody>
      </p:sp>
      <p:pic>
        <p:nvPicPr>
          <p:cNvPr id="114" name="Google Shape;114;g206d3a8c233_0_14"/>
          <p:cNvPicPr preferRelativeResize="0"/>
          <p:nvPr/>
        </p:nvPicPr>
        <p:blipFill rotWithShape="1">
          <a:blip r:embed="rId3">
            <a:alphaModFix/>
          </a:blip>
          <a:srcRect b="0" l="3951" r="3951" t="0"/>
          <a:stretch/>
        </p:blipFill>
        <p:spPr>
          <a:xfrm>
            <a:off x="490200" y="827075"/>
            <a:ext cx="8039926" cy="3478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g1faef2d5470_0_5"/>
          <p:cNvSpPr txBox="1"/>
          <p:nvPr/>
        </p:nvSpPr>
        <p:spPr>
          <a:xfrm>
            <a:off x="490193" y="197962"/>
            <a:ext cx="8238900" cy="60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alatino"/>
                <a:ea typeface="Palatino"/>
                <a:cs typeface="Palatino"/>
                <a:sym typeface="Palatino"/>
              </a:rPr>
              <a:t>Top Three Reasons for Attending Law School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2022 Portrait Project Survey</a:t>
            </a:r>
            <a:endParaRPr b="0" i="0" sz="1400" u="none" cap="none" strike="noStrike">
              <a:solidFill>
                <a:srgbClr val="000000"/>
              </a:solidFill>
              <a:latin typeface="Arial"/>
              <a:ea typeface="Arial"/>
              <a:cs typeface="Arial"/>
              <a:sym typeface="Arial"/>
            </a:endParaRPr>
          </a:p>
        </p:txBody>
      </p:sp>
      <p:pic>
        <p:nvPicPr>
          <p:cNvPr id="120" name="Google Shape;120;g1faef2d5470_0_5"/>
          <p:cNvPicPr preferRelativeResize="0"/>
          <p:nvPr/>
        </p:nvPicPr>
        <p:blipFill rotWithShape="1">
          <a:blip r:embed="rId3">
            <a:alphaModFix/>
          </a:blip>
          <a:srcRect b="39" l="0" r="0" t="39"/>
          <a:stretch/>
        </p:blipFill>
        <p:spPr>
          <a:xfrm>
            <a:off x="1371600" y="827070"/>
            <a:ext cx="6400799" cy="4178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g206d3a8c233_0_20"/>
          <p:cNvSpPr txBox="1"/>
          <p:nvPr/>
        </p:nvSpPr>
        <p:spPr>
          <a:xfrm>
            <a:off x="490193" y="197962"/>
            <a:ext cx="8238900" cy="60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Minority Law Clerks in Federal Courts, 1993–2021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National Association for Law Placement</a:t>
            </a:r>
            <a:endParaRPr b="0" i="0" sz="1400" u="none" cap="none" strike="noStrike">
              <a:solidFill>
                <a:srgbClr val="000000"/>
              </a:solidFill>
              <a:latin typeface="Arial"/>
              <a:ea typeface="Arial"/>
              <a:cs typeface="Arial"/>
              <a:sym typeface="Arial"/>
            </a:endParaRPr>
          </a:p>
        </p:txBody>
      </p:sp>
      <p:pic>
        <p:nvPicPr>
          <p:cNvPr id="126" name="Google Shape;126;g206d3a8c233_0_20"/>
          <p:cNvPicPr preferRelativeResize="0"/>
          <p:nvPr/>
        </p:nvPicPr>
        <p:blipFill rotWithShape="1">
          <a:blip r:embed="rId3">
            <a:alphaModFix/>
          </a:blip>
          <a:srcRect b="0" l="3198" r="6711" t="0"/>
          <a:stretch/>
        </p:blipFill>
        <p:spPr>
          <a:xfrm>
            <a:off x="490200" y="827075"/>
            <a:ext cx="8179948" cy="29702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g206d3a8c233_0_37"/>
          <p:cNvSpPr txBox="1"/>
          <p:nvPr/>
        </p:nvSpPr>
        <p:spPr>
          <a:xfrm>
            <a:off x="490193" y="197962"/>
            <a:ext cx="8238900" cy="60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Palatino"/>
                <a:ea typeface="Palatino"/>
                <a:cs typeface="Palatino"/>
                <a:sym typeface="Palatino"/>
              </a:rPr>
              <a:t>Minority Law Clerks in State Courts, 1993–2021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Palatino"/>
                <a:ea typeface="Palatino"/>
                <a:cs typeface="Palatino"/>
                <a:sym typeface="Palatino"/>
              </a:rPr>
              <a:t>SOURCE</a:t>
            </a:r>
            <a:r>
              <a:rPr b="0" i="0" lang="en-US" sz="1000" u="none" cap="none" strike="noStrike">
                <a:solidFill>
                  <a:schemeClr val="dk1"/>
                </a:solidFill>
                <a:latin typeface="Palatino"/>
                <a:ea typeface="Palatino"/>
                <a:cs typeface="Palatino"/>
                <a:sym typeface="Palatino"/>
              </a:rPr>
              <a:t>: </a:t>
            </a:r>
            <a:r>
              <a:rPr lang="en-US" sz="1000">
                <a:solidFill>
                  <a:schemeClr val="dk1"/>
                </a:solidFill>
                <a:latin typeface="Palatino"/>
                <a:ea typeface="Palatino"/>
                <a:cs typeface="Palatino"/>
                <a:sym typeface="Palatino"/>
              </a:rPr>
              <a:t>National Association for Law Placement</a:t>
            </a:r>
            <a:endParaRPr b="0" i="0" sz="1400" u="none" cap="none" strike="noStrike">
              <a:solidFill>
                <a:srgbClr val="000000"/>
              </a:solidFill>
              <a:latin typeface="Arial"/>
              <a:ea typeface="Arial"/>
              <a:cs typeface="Arial"/>
              <a:sym typeface="Arial"/>
            </a:endParaRPr>
          </a:p>
        </p:txBody>
      </p:sp>
      <p:pic>
        <p:nvPicPr>
          <p:cNvPr id="132" name="Google Shape;132;g206d3a8c233_0_37"/>
          <p:cNvPicPr preferRelativeResize="0"/>
          <p:nvPr/>
        </p:nvPicPr>
        <p:blipFill rotWithShape="1">
          <a:blip r:embed="rId3">
            <a:alphaModFix/>
          </a:blip>
          <a:srcRect b="0" l="5221" r="5221" t="0"/>
          <a:stretch/>
        </p:blipFill>
        <p:spPr>
          <a:xfrm>
            <a:off x="490200" y="827075"/>
            <a:ext cx="8179948" cy="2970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2022-11-05T04:24:37Z</dcterms:created>
  <dc:creator>Amy Weiher</dc:creator>
</cp:coreProperties>
</file>